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6" r:id="rId10"/>
    <p:sldId id="267" r:id="rId11"/>
    <p:sldId id="268" r:id="rId12"/>
    <p:sldId id="269" r:id="rId13"/>
    <p:sldId id="273" r:id="rId14"/>
    <p:sldId id="274" r:id="rId15"/>
    <p:sldId id="270" r:id="rId16"/>
    <p:sldId id="271" r:id="rId17"/>
    <p:sldId id="272" r:id="rId18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D676-B30E-48E2-B276-EFB347222C4F}" type="datetimeFigureOut">
              <a:rPr lang="en-IN" smtClean="0"/>
              <a:pPr/>
              <a:t>8/9/2011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B0DF4-E45D-4BC1-B824-26F5D1E77C0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4482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QUASI-ISOTHERMAL EXPANSION ENGINE FOR CRYOGENIC AUTOMOTIVE PROPULSION</a:t>
            </a:r>
            <a:endParaRPr lang="en-IN" sz="3200" dirty="0"/>
          </a:p>
        </p:txBody>
      </p:sp>
    </p:spTree>
    <p:extLst>
      <p:ext uri="{BB962C8B-B14F-4D97-AF65-F5344CB8AC3E}">
        <p14:creationId xmlns="" xmlns:p14="http://schemas.microsoft.com/office/powerpoint/2010/main" val="34216571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PISTON CYLINDER HEAT TRANSFER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dirty="0"/>
              <a:t>In </a:t>
            </a:r>
            <a:r>
              <a:rPr lang="en-IN" dirty="0" smtClean="0"/>
              <a:t>order to </a:t>
            </a:r>
            <a:r>
              <a:rPr lang="en-IN" dirty="0"/>
              <a:t>evaluate the trade off between bore, stroke, and </a:t>
            </a:r>
            <a:r>
              <a:rPr lang="en-IN" dirty="0" smtClean="0"/>
              <a:t>revolution rate </a:t>
            </a:r>
            <a:r>
              <a:rPr lang="en-IN" dirty="0"/>
              <a:t>of a practical reciprocating expander, a means </a:t>
            </a:r>
            <a:r>
              <a:rPr lang="en-IN" dirty="0" smtClean="0"/>
              <a:t>for estimating </a:t>
            </a:r>
            <a:r>
              <a:rPr lang="en-IN" dirty="0"/>
              <a:t>the heat transfer rate to the N2 during </a:t>
            </a:r>
            <a:r>
              <a:rPr lang="en-IN" dirty="0" smtClean="0"/>
              <a:t>the expansion </a:t>
            </a:r>
            <a:r>
              <a:rPr lang="en-IN" dirty="0"/>
              <a:t>process is required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 smtClean="0"/>
              <a:t>For purposes </a:t>
            </a:r>
            <a:r>
              <a:rPr lang="en-IN" dirty="0"/>
              <a:t>of this study the heat transfer from the </a:t>
            </a:r>
            <a:r>
              <a:rPr lang="en-IN" dirty="0" smtClean="0"/>
              <a:t>cylinder walls </a:t>
            </a:r>
            <a:r>
              <a:rPr lang="en-IN" dirty="0"/>
              <a:t>is assumed to be similar to turbulent heating of gas in </a:t>
            </a:r>
            <a:r>
              <a:rPr lang="en-IN" dirty="0" smtClean="0"/>
              <a:t>a tube </a:t>
            </a:r>
            <a:r>
              <a:rPr lang="en-IN" dirty="0"/>
              <a:t>as follows:</a:t>
            </a:r>
          </a:p>
          <a:p>
            <a:pPr marL="0" indent="0">
              <a:buNone/>
            </a:pPr>
            <a:r>
              <a:rPr lang="en-IN" i="1" dirty="0" smtClean="0"/>
              <a:t>       </a:t>
            </a:r>
            <a:r>
              <a:rPr lang="en-IN" i="1" dirty="0" err="1" smtClean="0"/>
              <a:t>Nud</a:t>
            </a:r>
            <a:r>
              <a:rPr lang="en-IN" i="1" dirty="0" smtClean="0"/>
              <a:t> </a:t>
            </a:r>
            <a:r>
              <a:rPr lang="en-IN" dirty="0"/>
              <a:t>~ </a:t>
            </a:r>
            <a:r>
              <a:rPr lang="en-IN" i="1" dirty="0" smtClean="0"/>
              <a:t>Red m </a:t>
            </a:r>
            <a:r>
              <a:rPr lang="en-IN" i="1" dirty="0" err="1"/>
              <a:t>Prn</a:t>
            </a:r>
            <a:r>
              <a:rPr lang="en-IN" i="1" dirty="0"/>
              <a:t> </a:t>
            </a:r>
            <a:endParaRPr lang="en-IN" i="1" dirty="0" smtClean="0"/>
          </a:p>
          <a:p>
            <a:pPr>
              <a:buFont typeface="Wingdings" pitchFamily="2" charset="2"/>
              <a:buChar char="q"/>
            </a:pPr>
            <a:r>
              <a:rPr lang="en-IN" dirty="0"/>
              <a:t>The corresponding </a:t>
            </a:r>
            <a:r>
              <a:rPr lang="en-IN" dirty="0" err="1" smtClean="0"/>
              <a:t>heattransfer</a:t>
            </a:r>
            <a:r>
              <a:rPr lang="en-IN" dirty="0" smtClean="0"/>
              <a:t> </a:t>
            </a:r>
            <a:r>
              <a:rPr lang="en-IN" dirty="0"/>
              <a:t>is:</a:t>
            </a:r>
          </a:p>
          <a:p>
            <a:pPr marL="0" indent="0">
              <a:buNone/>
            </a:pPr>
            <a:r>
              <a:rPr lang="en-IN" dirty="0" smtClean="0"/>
              <a:t>      </a:t>
            </a:r>
            <a:r>
              <a:rPr lang="en-IN" dirty="0" err="1" smtClean="0"/>
              <a:t>d</a:t>
            </a:r>
            <a:r>
              <a:rPr lang="en-IN" i="1" dirty="0" err="1" smtClean="0"/>
              <a:t>Q</a:t>
            </a:r>
            <a:r>
              <a:rPr lang="en-IN" dirty="0" smtClean="0"/>
              <a:t>/</a:t>
            </a:r>
            <a:r>
              <a:rPr lang="en-IN" dirty="0" err="1" smtClean="0"/>
              <a:t>d</a:t>
            </a:r>
            <a:r>
              <a:rPr lang="en-IN" i="1" dirty="0" err="1" smtClean="0"/>
              <a:t>t</a:t>
            </a:r>
            <a:r>
              <a:rPr lang="en-IN" i="1" dirty="0" smtClean="0"/>
              <a:t> </a:t>
            </a:r>
            <a:r>
              <a:rPr lang="en-IN" dirty="0"/>
              <a:t>= </a:t>
            </a:r>
            <a:r>
              <a:rPr lang="en-IN" i="1" dirty="0" err="1"/>
              <a:t>hx</a:t>
            </a:r>
            <a:r>
              <a:rPr lang="en-IN" i="1" dirty="0"/>
              <a:t> Aw </a:t>
            </a:r>
            <a:r>
              <a:rPr lang="en-IN" dirty="0"/>
              <a:t>(</a:t>
            </a:r>
            <a:r>
              <a:rPr lang="en-IN" i="1" dirty="0"/>
              <a:t>Tw </a:t>
            </a:r>
            <a:r>
              <a:rPr lang="en-IN" dirty="0"/>
              <a:t>- </a:t>
            </a:r>
            <a:r>
              <a:rPr lang="en-IN" i="1" dirty="0"/>
              <a:t>T</a:t>
            </a:r>
            <a:r>
              <a:rPr lang="en-IN" dirty="0"/>
              <a:t>) </a:t>
            </a:r>
          </a:p>
        </p:txBody>
      </p:sp>
    </p:spTree>
    <p:extLst>
      <p:ext uri="{BB962C8B-B14F-4D97-AF65-F5344CB8AC3E}">
        <p14:creationId xmlns="" xmlns:p14="http://schemas.microsoft.com/office/powerpoint/2010/main" val="170598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PISTON RING FRICTION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dirty="0"/>
              <a:t>The lost work due </a:t>
            </a:r>
            <a:r>
              <a:rPr lang="en-IN" dirty="0" smtClean="0"/>
              <a:t>to piston </a:t>
            </a:r>
            <a:r>
              <a:rPr lang="en-IN" dirty="0"/>
              <a:t>ring friction is accounted for since it is expected to </a:t>
            </a:r>
            <a:r>
              <a:rPr lang="en-IN" dirty="0" smtClean="0"/>
              <a:t>be highly </a:t>
            </a:r>
            <a:r>
              <a:rPr lang="en-IN" dirty="0"/>
              <a:t>dependent on the cylinder aspect ratio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Thus </a:t>
            </a:r>
            <a:r>
              <a:rPr lang="en-IN" dirty="0" smtClean="0"/>
              <a:t>the differential </a:t>
            </a:r>
            <a:r>
              <a:rPr lang="en-IN" dirty="0"/>
              <a:t>element of friction work </a:t>
            </a:r>
            <a:r>
              <a:rPr lang="en-IN" dirty="0" err="1"/>
              <a:t>δ</a:t>
            </a:r>
            <a:r>
              <a:rPr lang="en-IN" i="1" dirty="0" err="1"/>
              <a:t>Wf</a:t>
            </a:r>
            <a:r>
              <a:rPr lang="en-IN" i="1" dirty="0"/>
              <a:t> </a:t>
            </a:r>
            <a:r>
              <a:rPr lang="en-IN" dirty="0"/>
              <a:t>for the </a:t>
            </a:r>
            <a:r>
              <a:rPr lang="en-IN" dirty="0" smtClean="0"/>
              <a:t>compression ring </a:t>
            </a:r>
            <a:r>
              <a:rPr lang="en-IN" dirty="0"/>
              <a:t>can be expressed as:</a:t>
            </a:r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l-GR" dirty="0" smtClean="0"/>
              <a:t>δ</a:t>
            </a:r>
            <a:r>
              <a:rPr lang="en-IN" i="1" dirty="0" err="1"/>
              <a:t>Wf</a:t>
            </a:r>
            <a:r>
              <a:rPr lang="en-IN" i="1" dirty="0"/>
              <a:t> </a:t>
            </a:r>
            <a:r>
              <a:rPr lang="en-IN" dirty="0"/>
              <a:t>= </a:t>
            </a:r>
            <a:r>
              <a:rPr lang="el-GR" dirty="0"/>
              <a:t>μ</a:t>
            </a:r>
            <a:r>
              <a:rPr lang="en-IN" i="1" dirty="0"/>
              <a:t>r P </a:t>
            </a:r>
            <a:r>
              <a:rPr lang="el-GR" dirty="0"/>
              <a:t>π </a:t>
            </a:r>
            <a:r>
              <a:rPr lang="en-IN" i="1" dirty="0"/>
              <a:t>d </a:t>
            </a:r>
            <a:r>
              <a:rPr lang="en-IN" i="1" dirty="0" err="1"/>
              <a:t>tr</a:t>
            </a:r>
            <a:r>
              <a:rPr lang="en-IN" i="1" dirty="0"/>
              <a:t> </a:t>
            </a:r>
            <a:r>
              <a:rPr lang="el-GR" dirty="0"/>
              <a:t>δ</a:t>
            </a:r>
            <a:r>
              <a:rPr lang="en-IN" i="1" dirty="0"/>
              <a:t>S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2867075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WARMANT CIRCULATION SYSTEM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dirty="0" smtClean="0"/>
              <a:t>The </a:t>
            </a:r>
            <a:r>
              <a:rPr lang="en-IN" dirty="0" err="1"/>
              <a:t>W</a:t>
            </a:r>
            <a:r>
              <a:rPr lang="en-IN" dirty="0" err="1" smtClean="0"/>
              <a:t>armant</a:t>
            </a:r>
            <a:r>
              <a:rPr lang="en-IN" dirty="0" smtClean="0"/>
              <a:t> </a:t>
            </a:r>
            <a:r>
              <a:rPr lang="en-IN" dirty="0"/>
              <a:t>fluid is assumed to be a standard antifreeze </a:t>
            </a:r>
            <a:r>
              <a:rPr lang="en-IN" dirty="0" smtClean="0"/>
              <a:t>mixture of </a:t>
            </a:r>
            <a:r>
              <a:rPr lang="en-IN" dirty="0"/>
              <a:t>water and ethylene-glycol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Heating of </a:t>
            </a:r>
            <a:r>
              <a:rPr lang="en-IN" dirty="0" err="1"/>
              <a:t>W</a:t>
            </a:r>
            <a:r>
              <a:rPr lang="en-IN" dirty="0" err="1" smtClean="0"/>
              <a:t>armant</a:t>
            </a:r>
            <a:r>
              <a:rPr lang="en-IN" dirty="0" smtClean="0"/>
              <a:t> </a:t>
            </a:r>
            <a:r>
              <a:rPr lang="en-IN" dirty="0"/>
              <a:t>in the </a:t>
            </a:r>
            <a:r>
              <a:rPr lang="en-IN" dirty="0" smtClean="0"/>
              <a:t>ambient heat </a:t>
            </a:r>
            <a:r>
              <a:rPr lang="en-IN" dirty="0"/>
              <a:t>exchanger is governed by turbulent duct </a:t>
            </a:r>
            <a:r>
              <a:rPr lang="en-IN" dirty="0" smtClean="0"/>
              <a:t>flow and the </a:t>
            </a:r>
            <a:r>
              <a:rPr lang="en-IN" dirty="0"/>
              <a:t>friction factor </a:t>
            </a:r>
            <a:r>
              <a:rPr lang="en-IN" i="1" dirty="0"/>
              <a:t>f </a:t>
            </a:r>
            <a:r>
              <a:rPr lang="en-IN" dirty="0"/>
              <a:t>is determined from </a:t>
            </a:r>
            <a:r>
              <a:rPr lang="en-IN" dirty="0" err="1"/>
              <a:t>Reynold’s</a:t>
            </a:r>
            <a:r>
              <a:rPr lang="en-IN" dirty="0"/>
              <a:t> analogy </a:t>
            </a:r>
            <a:r>
              <a:rPr lang="en-IN" dirty="0" smtClean="0"/>
              <a:t>as follows</a:t>
            </a:r>
            <a:r>
              <a:rPr lang="en-IN" dirty="0"/>
              <a:t>:</a:t>
            </a:r>
          </a:p>
          <a:p>
            <a:pPr marL="0" indent="0">
              <a:buNone/>
            </a:pPr>
            <a:r>
              <a:rPr lang="en-IN" i="1" dirty="0" smtClean="0"/>
              <a:t>      f </a:t>
            </a:r>
            <a:r>
              <a:rPr lang="en-IN" dirty="0"/>
              <a:t>/ 8 = </a:t>
            </a:r>
            <a:r>
              <a:rPr lang="en-IN" i="1" dirty="0"/>
              <a:t>St Pr</a:t>
            </a:r>
            <a:r>
              <a:rPr lang="en-IN" dirty="0"/>
              <a:t>2/3</a:t>
            </a:r>
          </a:p>
        </p:txBody>
      </p:sp>
    </p:spTree>
    <p:extLst>
      <p:ext uri="{BB962C8B-B14F-4D97-AF65-F5344CB8AC3E}">
        <p14:creationId xmlns="" xmlns:p14="http://schemas.microsoft.com/office/powerpoint/2010/main" val="22729250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ANALYTICAL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dirty="0"/>
              <a:t>The </a:t>
            </a:r>
            <a:r>
              <a:rPr lang="en-IN" dirty="0" smtClean="0"/>
              <a:t>analysis proceeds </a:t>
            </a:r>
            <a:r>
              <a:rPr lang="en-IN" dirty="0"/>
              <a:t>by first computing the temperature and </a:t>
            </a:r>
            <a:r>
              <a:rPr lang="en-IN" dirty="0" smtClean="0"/>
              <a:t>pressure history </a:t>
            </a:r>
            <a:r>
              <a:rPr lang="en-IN" dirty="0"/>
              <a:t>for a fixed mass of gas undergoing expansion in </a:t>
            </a:r>
            <a:r>
              <a:rPr lang="en-IN" dirty="0" smtClean="0"/>
              <a:t>a cylinder </a:t>
            </a:r>
            <a:r>
              <a:rPr lang="en-IN" dirty="0"/>
              <a:t>having a uniform wall </a:t>
            </a:r>
            <a:r>
              <a:rPr lang="en-IN" dirty="0" smtClean="0"/>
              <a:t>temperature </a:t>
            </a:r>
            <a:r>
              <a:rPr lang="en-IN" dirty="0"/>
              <a:t>that is fixed </a:t>
            </a:r>
            <a:r>
              <a:rPr lang="en-IN" dirty="0" smtClean="0"/>
              <a:t>at some </a:t>
            </a:r>
            <a:r>
              <a:rPr lang="en-IN" dirty="0"/>
              <a:t>point below ambient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The indicated work of the pressure-volume </a:t>
            </a:r>
            <a:r>
              <a:rPr lang="en-IN" dirty="0" smtClean="0"/>
              <a:t>diagrams for </a:t>
            </a:r>
            <a:r>
              <a:rPr lang="en-IN" dirty="0"/>
              <a:t>the adiabatic and isothermal cycles are compared to </a:t>
            </a:r>
            <a:r>
              <a:rPr lang="en-IN" dirty="0" smtClean="0"/>
              <a:t>the corresponding </a:t>
            </a:r>
            <a:r>
              <a:rPr lang="en-IN" dirty="0"/>
              <a:t>analytical values to insure sufficiently </a:t>
            </a:r>
            <a:r>
              <a:rPr lang="en-IN" dirty="0" smtClean="0"/>
              <a:t>small steps </a:t>
            </a:r>
            <a:r>
              <a:rPr lang="en-IN" dirty="0"/>
              <a:t>are used for the integration.</a:t>
            </a:r>
          </a:p>
        </p:txBody>
      </p:sp>
    </p:spTree>
    <p:extLst>
      <p:ext uri="{BB962C8B-B14F-4D97-AF65-F5344CB8AC3E}">
        <p14:creationId xmlns="" xmlns:p14="http://schemas.microsoft.com/office/powerpoint/2010/main" val="37746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8586"/>
            <a:ext cx="6192688" cy="532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232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dirty="0"/>
              <a:t>The potential for utilizing the available energy </a:t>
            </a:r>
            <a:r>
              <a:rPr lang="en-IN" dirty="0" smtClean="0"/>
              <a:t>of liquid </a:t>
            </a:r>
            <a:r>
              <a:rPr lang="en-IN" dirty="0"/>
              <a:t>nitrogen for automotive propulsion looks </a:t>
            </a:r>
            <a:r>
              <a:rPr lang="en-IN" dirty="0" smtClean="0"/>
              <a:t>very promising</a:t>
            </a:r>
            <a:r>
              <a:rPr lang="en-IN" dirty="0"/>
              <a:t>. </a:t>
            </a:r>
            <a:endParaRPr lang="en-IN" dirty="0" smtClean="0"/>
          </a:p>
          <a:p>
            <a:pPr>
              <a:buFont typeface="Wingdings" pitchFamily="2" charset="2"/>
              <a:buChar char="q"/>
            </a:pPr>
            <a:r>
              <a:rPr lang="en-IN" dirty="0" smtClean="0"/>
              <a:t>Heat </a:t>
            </a:r>
            <a:r>
              <a:rPr lang="en-IN" dirty="0"/>
              <a:t>transfer calculations of a </a:t>
            </a:r>
            <a:r>
              <a:rPr lang="en-IN" dirty="0" smtClean="0"/>
              <a:t>quasi-isothermal reciprocating </a:t>
            </a:r>
            <a:r>
              <a:rPr lang="en-IN" dirty="0"/>
              <a:t>engine that has a heater core imbedded </a:t>
            </a:r>
            <a:r>
              <a:rPr lang="en-IN" dirty="0" smtClean="0"/>
              <a:t>within its </a:t>
            </a:r>
            <a:r>
              <a:rPr lang="en-IN" dirty="0"/>
              <a:t>expansion chamber indicate that nearly 85% of </a:t>
            </a:r>
            <a:r>
              <a:rPr lang="en-IN" dirty="0" smtClean="0"/>
              <a:t>the performance </a:t>
            </a:r>
            <a:r>
              <a:rPr lang="en-IN" dirty="0"/>
              <a:t>of an ideal isothermal power cycle can </a:t>
            </a:r>
            <a:r>
              <a:rPr lang="en-IN" dirty="0" smtClean="0"/>
              <a:t>be attained</a:t>
            </a:r>
            <a:r>
              <a:rPr lang="en-IN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7173199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IN" dirty="0" err="1" smtClean="0"/>
              <a:t>Knowlen</a:t>
            </a:r>
            <a:r>
              <a:rPr lang="en-IN" dirty="0"/>
              <a:t>, C., Hertzberg. A. and </a:t>
            </a:r>
            <a:r>
              <a:rPr lang="en-IN" dirty="0" err="1"/>
              <a:t>Mattick</a:t>
            </a:r>
            <a:r>
              <a:rPr lang="en-IN" dirty="0"/>
              <a:t>, A.T</a:t>
            </a:r>
            <a:r>
              <a:rPr lang="en-IN" dirty="0" smtClean="0"/>
              <a:t>., </a:t>
            </a:r>
            <a:r>
              <a:rPr lang="it-IT" dirty="0" smtClean="0"/>
              <a:t>“</a:t>
            </a:r>
            <a:r>
              <a:rPr lang="it-IT" dirty="0"/>
              <a:t>Cryogenic Automotive Propulsion,” AIAA Paper </a:t>
            </a:r>
            <a:r>
              <a:rPr lang="it-IT" dirty="0" smtClean="0"/>
              <a:t>94-</a:t>
            </a:r>
            <a:r>
              <a:rPr lang="en-IN" dirty="0" smtClean="0"/>
              <a:t>4224</a:t>
            </a:r>
            <a:r>
              <a:rPr lang="en-IN" dirty="0"/>
              <a:t>, 29th I.E.C.E.C., 1994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 smtClean="0"/>
              <a:t>“Quasi-Isothermal </a:t>
            </a:r>
            <a:r>
              <a:rPr lang="en-IN" dirty="0"/>
              <a:t>Expansion Engines for </a:t>
            </a:r>
            <a:r>
              <a:rPr lang="en-IN" dirty="0" smtClean="0"/>
              <a:t>Liquid Nitrogen </a:t>
            </a:r>
            <a:r>
              <a:rPr lang="en-IN" dirty="0"/>
              <a:t>Automotive </a:t>
            </a:r>
            <a:r>
              <a:rPr lang="en-IN" dirty="0" err="1" smtClean="0"/>
              <a:t>Propulsion”,C</a:t>
            </a:r>
            <a:r>
              <a:rPr lang="en-IN" dirty="0"/>
              <a:t>. </a:t>
            </a:r>
            <a:r>
              <a:rPr lang="en-IN" dirty="0" err="1"/>
              <a:t>Knowlen</a:t>
            </a:r>
            <a:r>
              <a:rPr lang="en-IN" dirty="0"/>
              <a:t>, J. Williams, A.T. </a:t>
            </a:r>
            <a:r>
              <a:rPr lang="en-IN" dirty="0" err="1"/>
              <a:t>Mattick</a:t>
            </a:r>
            <a:r>
              <a:rPr lang="en-IN" dirty="0"/>
              <a:t>, H. </a:t>
            </a:r>
            <a:r>
              <a:rPr lang="en-IN" dirty="0" err="1"/>
              <a:t>Deparis</a:t>
            </a:r>
            <a:r>
              <a:rPr lang="en-IN" dirty="0"/>
              <a:t>, and A. Hertzberg</a:t>
            </a:r>
          </a:p>
        </p:txBody>
      </p:sp>
    </p:spTree>
    <p:extLst>
      <p:ext uri="{BB962C8B-B14F-4D97-AF65-F5344CB8AC3E}">
        <p14:creationId xmlns="" xmlns:p14="http://schemas.microsoft.com/office/powerpoint/2010/main" val="1963183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204864"/>
            <a:ext cx="6264696" cy="1889180"/>
          </a:xfrm>
        </p:spPr>
        <p:txBody>
          <a:bodyPr/>
          <a:lstStyle/>
          <a:p>
            <a:r>
              <a:rPr lang="en-US" sz="5400" dirty="0" smtClean="0"/>
              <a:t>THANK YOU</a:t>
            </a:r>
            <a:endParaRPr lang="en-IN" sz="5400" dirty="0"/>
          </a:p>
        </p:txBody>
      </p:sp>
    </p:spTree>
    <p:extLst>
      <p:ext uri="{BB962C8B-B14F-4D97-AF65-F5344CB8AC3E}">
        <p14:creationId xmlns="" xmlns:p14="http://schemas.microsoft.com/office/powerpoint/2010/main" val="4121256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INTRODUCTION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CRYOGENIC POWER CYCLE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LIQUID NITROGEN PROPULSION SYSTEM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ECONOMIZER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WARMANT CIRCULATION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THEORETICAL ANALYSIS OF EXPANDER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CONCLUSION   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122268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The potential of cryogenic energy storage for automotive propulsion as an alternative to the electrochemical batteries for zero-emission vehicles (ZEV).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It is anticipated that use of an inert cryogen, such as liquid nitrogen(LN2), as an energy storage would not pose any environmental burden,</a:t>
            </a:r>
            <a:r>
              <a:rPr lang="en-IN" dirty="0"/>
              <a:t> and in particular would avoid </a:t>
            </a:r>
            <a:r>
              <a:rPr lang="en-IN" dirty="0" smtClean="0"/>
              <a:t>the issues </a:t>
            </a:r>
            <a:r>
              <a:rPr lang="en-IN" dirty="0"/>
              <a:t>of heavy metals pollution associated with </a:t>
            </a:r>
            <a:r>
              <a:rPr lang="en-IN" dirty="0" smtClean="0"/>
              <a:t>lead-acid batteries</a:t>
            </a:r>
            <a:r>
              <a:rPr lang="en-IN" dirty="0"/>
              <a:t>.</a:t>
            </a:r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388935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POWER CYCLE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dirty="0"/>
              <a:t>The cryogen “fuel” is stored in a </a:t>
            </a:r>
            <a:r>
              <a:rPr lang="en-IN" dirty="0" smtClean="0"/>
              <a:t>vacuum jacketed </a:t>
            </a:r>
            <a:r>
              <a:rPr lang="en-IN" dirty="0"/>
              <a:t>vessel which has appropriate relief valves </a:t>
            </a:r>
            <a:r>
              <a:rPr lang="en-IN" dirty="0" smtClean="0"/>
              <a:t>to safely </a:t>
            </a:r>
            <a:r>
              <a:rPr lang="en-IN" dirty="0"/>
              <a:t>accommodate </a:t>
            </a:r>
            <a:r>
              <a:rPr lang="en-IN" dirty="0" err="1"/>
              <a:t>boiloff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A </a:t>
            </a:r>
            <a:r>
              <a:rPr lang="en-IN" dirty="0" err="1"/>
              <a:t>cryopump</a:t>
            </a:r>
            <a:r>
              <a:rPr lang="en-IN" dirty="0"/>
              <a:t> pressurizes </a:t>
            </a:r>
            <a:r>
              <a:rPr lang="en-IN" dirty="0" smtClean="0"/>
              <a:t>the fluid </a:t>
            </a:r>
            <a:r>
              <a:rPr lang="en-IN" dirty="0"/>
              <a:t>to a level somewhat above the injection pressure </a:t>
            </a:r>
            <a:r>
              <a:rPr lang="en-IN" dirty="0" smtClean="0"/>
              <a:t>of the </a:t>
            </a:r>
            <a:r>
              <a:rPr lang="en-IN" dirty="0"/>
              <a:t>expander to make up pressure loss in the </a:t>
            </a:r>
            <a:r>
              <a:rPr lang="en-IN" dirty="0" smtClean="0"/>
              <a:t>heat exchanger </a:t>
            </a:r>
            <a:r>
              <a:rPr lang="en-IN" dirty="0"/>
              <a:t>system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Turbines and either rotary </a:t>
            </a:r>
            <a:r>
              <a:rPr lang="en-IN" dirty="0" smtClean="0"/>
              <a:t>or reciprocating </a:t>
            </a:r>
            <a:r>
              <a:rPr lang="en-IN" dirty="0"/>
              <a:t>fixed-displacement engines are </a:t>
            </a:r>
            <a:r>
              <a:rPr lang="en-IN" dirty="0" smtClean="0"/>
              <a:t>appropriate expanders.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The shaft power from the </a:t>
            </a:r>
            <a:r>
              <a:rPr lang="en-IN" dirty="0" smtClean="0"/>
              <a:t>expander is </a:t>
            </a:r>
            <a:r>
              <a:rPr lang="en-IN" dirty="0"/>
              <a:t>then readily applied for vehicle propulsion</a:t>
            </a:r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2618980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71563"/>
            <a:ext cx="6768752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877127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WARMANT CIRCULATION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dirty="0"/>
              <a:t>A “</a:t>
            </a:r>
            <a:r>
              <a:rPr lang="en-IN" dirty="0" err="1"/>
              <a:t>warmant</a:t>
            </a:r>
            <a:r>
              <a:rPr lang="en-IN" dirty="0"/>
              <a:t>” fluid is circulated through the </a:t>
            </a:r>
            <a:r>
              <a:rPr lang="en-IN" dirty="0" smtClean="0"/>
              <a:t>expander walls </a:t>
            </a:r>
            <a:r>
              <a:rPr lang="en-IN" dirty="0"/>
              <a:t>to maintain them at near ambient temperature 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IN" dirty="0" smtClean="0"/>
              <a:t>The </a:t>
            </a:r>
            <a:r>
              <a:rPr lang="en-IN" dirty="0" err="1"/>
              <a:t>warmant</a:t>
            </a:r>
            <a:r>
              <a:rPr lang="en-IN" dirty="0"/>
              <a:t> must be pumped through another </a:t>
            </a:r>
            <a:r>
              <a:rPr lang="en-IN" dirty="0" smtClean="0"/>
              <a:t>heat exchanger system to efficiently </a:t>
            </a:r>
            <a:r>
              <a:rPr lang="en-IN" dirty="0"/>
              <a:t>conduct ambient heat into the engine.</a:t>
            </a:r>
            <a:endParaRPr lang="en-IN" dirty="0" smtClean="0"/>
          </a:p>
          <a:p>
            <a:pPr>
              <a:buFont typeface="Wingdings" pitchFamily="2" charset="2"/>
              <a:buChar char="q"/>
            </a:pPr>
            <a:r>
              <a:rPr lang="en-IN" dirty="0"/>
              <a:t>A </a:t>
            </a:r>
            <a:r>
              <a:rPr lang="en-IN" dirty="0" err="1" smtClean="0"/>
              <a:t>quasiisothermal</a:t>
            </a:r>
            <a:r>
              <a:rPr lang="en-IN" dirty="0"/>
              <a:t> </a:t>
            </a:r>
            <a:r>
              <a:rPr lang="en-IN" dirty="0" smtClean="0"/>
              <a:t>reciprocating </a:t>
            </a:r>
            <a:r>
              <a:rPr lang="en-IN" dirty="0"/>
              <a:t>expander is proposed for </a:t>
            </a:r>
            <a:r>
              <a:rPr lang="en-IN" dirty="0" smtClean="0"/>
              <a:t>this embodiment </a:t>
            </a:r>
            <a:r>
              <a:rPr lang="en-IN" dirty="0"/>
              <a:t>and its work output is transmitted to the </a:t>
            </a:r>
            <a:r>
              <a:rPr lang="en-IN" dirty="0" smtClean="0"/>
              <a:t>wheels by </a:t>
            </a:r>
            <a:r>
              <a:rPr lang="en-IN" dirty="0"/>
              <a:t>means of a conventional transmission.</a:t>
            </a:r>
            <a:endParaRPr lang="en-IN" dirty="0" smtClean="0"/>
          </a:p>
          <a:p>
            <a:pPr>
              <a:buFont typeface="Wingdings" pitchFamily="2" charset="2"/>
              <a:buChar char="q"/>
            </a:pPr>
            <a:r>
              <a:rPr lang="en-IN" dirty="0"/>
              <a:t>Under cruising operating conditions </a:t>
            </a:r>
            <a:r>
              <a:rPr lang="en-IN" dirty="0" smtClean="0"/>
              <a:t>the propulsion </a:t>
            </a:r>
            <a:r>
              <a:rPr lang="en-IN" dirty="0"/>
              <a:t>system would realize an energy density of 245 </a:t>
            </a:r>
            <a:r>
              <a:rPr lang="en-IN" dirty="0" smtClean="0"/>
              <a:t>kJ/kg-LN2 </a:t>
            </a:r>
            <a:r>
              <a:rPr lang="en-IN" dirty="0"/>
              <a:t>which makes it competitive with the best of </a:t>
            </a:r>
            <a:r>
              <a:rPr lang="en-IN" dirty="0" smtClean="0"/>
              <a:t>lead-acid batteries </a:t>
            </a:r>
            <a:r>
              <a:rPr lang="en-IN" dirty="0"/>
              <a:t>being used today.</a:t>
            </a:r>
          </a:p>
        </p:txBody>
      </p:sp>
    </p:spTree>
    <p:extLst>
      <p:ext uri="{BB962C8B-B14F-4D97-AF65-F5344CB8AC3E}">
        <p14:creationId xmlns="" xmlns:p14="http://schemas.microsoft.com/office/powerpoint/2010/main" val="4081024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THEORETICAL ANALYSIS OF EXPANDER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/>
              <a:t>The thermodynamic simulation of a </a:t>
            </a:r>
            <a:r>
              <a:rPr lang="en-IN" dirty="0" smtClean="0"/>
              <a:t>reciprocating expander </a:t>
            </a:r>
            <a:r>
              <a:rPr lang="en-IN" dirty="0"/>
              <a:t>has been developed to examine the impact </a:t>
            </a:r>
            <a:r>
              <a:rPr lang="en-IN" dirty="0" smtClean="0"/>
              <a:t>of various </a:t>
            </a:r>
            <a:r>
              <a:rPr lang="en-IN" dirty="0"/>
              <a:t>engine design and operational parameters on the </a:t>
            </a:r>
            <a:r>
              <a:rPr lang="en-IN" dirty="0" smtClean="0"/>
              <a:t>LN2 consumption </a:t>
            </a:r>
            <a:r>
              <a:rPr lang="en-IN" dirty="0"/>
              <a:t>of an ambient powered </a:t>
            </a:r>
            <a:r>
              <a:rPr lang="en-IN" dirty="0" err="1"/>
              <a:t>cryomobile</a:t>
            </a:r>
            <a:r>
              <a:rPr lang="en-IN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Reciprocating engine model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P</a:t>
            </a:r>
            <a:r>
              <a:rPr lang="en-US" dirty="0" smtClean="0"/>
              <a:t>iston cylinder heat transfer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Piston ring friction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Warmant</a:t>
            </a:r>
            <a:r>
              <a:rPr lang="en-US" dirty="0" smtClean="0"/>
              <a:t> circulation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Analytical procedure</a:t>
            </a:r>
            <a:endParaRPr lang="en-IN" dirty="0" smtClean="0"/>
          </a:p>
        </p:txBody>
      </p:sp>
    </p:spTree>
    <p:extLst>
      <p:ext uri="{BB962C8B-B14F-4D97-AF65-F5344CB8AC3E}">
        <p14:creationId xmlns="" xmlns:p14="http://schemas.microsoft.com/office/powerpoint/2010/main" val="40307962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RECIPROCATING ENGINE MODEL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dirty="0"/>
              <a:t>A </a:t>
            </a:r>
            <a:r>
              <a:rPr lang="en-IN" dirty="0" smtClean="0"/>
              <a:t>one-zone, time-dependent </a:t>
            </a:r>
            <a:r>
              <a:rPr lang="en-IN" dirty="0"/>
              <a:t>analysis is applied on the control </a:t>
            </a:r>
            <a:r>
              <a:rPr lang="en-IN" dirty="0" smtClean="0"/>
              <a:t>volume bounded </a:t>
            </a:r>
            <a:r>
              <a:rPr lang="en-IN" dirty="0"/>
              <a:t>by the piston and cylinder </a:t>
            </a:r>
            <a:r>
              <a:rPr lang="en-IN" dirty="0" smtClean="0"/>
              <a:t>walls</a:t>
            </a:r>
          </a:p>
          <a:p>
            <a:pPr>
              <a:buFont typeface="Wingdings" pitchFamily="2" charset="2"/>
              <a:buChar char="q"/>
            </a:pPr>
            <a:r>
              <a:rPr lang="en-IN" dirty="0"/>
              <a:t>The instantaneous state of the N2 gas in the </a:t>
            </a:r>
            <a:r>
              <a:rPr lang="en-IN" dirty="0" smtClean="0"/>
              <a:t>control volume </a:t>
            </a:r>
            <a:r>
              <a:rPr lang="en-IN" dirty="0"/>
              <a:t>is determined from energy conservation and the </a:t>
            </a:r>
            <a:r>
              <a:rPr lang="en-IN" dirty="0" smtClean="0"/>
              <a:t>ideal gas </a:t>
            </a:r>
            <a:r>
              <a:rPr lang="en-IN" dirty="0"/>
              <a:t>equation of state. The energy equation for the </a:t>
            </a:r>
            <a:r>
              <a:rPr lang="en-IN" dirty="0" smtClean="0"/>
              <a:t>cylinder contents </a:t>
            </a:r>
            <a:r>
              <a:rPr lang="en-IN" dirty="0"/>
              <a:t>is expressed </a:t>
            </a:r>
            <a:r>
              <a:rPr lang="en-IN" dirty="0" smtClean="0"/>
              <a:t>as</a:t>
            </a:r>
            <a:r>
              <a:rPr lang="en-IN" dirty="0"/>
              <a:t> </a:t>
            </a:r>
            <a:r>
              <a:rPr lang="en-IN" dirty="0" smtClean="0"/>
              <a:t>                           </a:t>
            </a:r>
          </a:p>
          <a:p>
            <a:pPr>
              <a:buFont typeface="Wingdings" pitchFamily="2" charset="2"/>
              <a:buChar char="q"/>
            </a:pPr>
            <a:r>
              <a:rPr lang="en-IN" dirty="0" err="1" smtClean="0"/>
              <a:t>d</a:t>
            </a:r>
            <a:r>
              <a:rPr lang="en-IN" i="1" dirty="0" err="1" smtClean="0"/>
              <a:t>P</a:t>
            </a:r>
            <a:r>
              <a:rPr lang="en-IN" dirty="0" smtClean="0"/>
              <a:t>/d</a:t>
            </a:r>
            <a:r>
              <a:rPr lang="el-GR" dirty="0"/>
              <a:t>θ = (γ-1) / </a:t>
            </a:r>
            <a:r>
              <a:rPr lang="en-IN" i="1" dirty="0"/>
              <a:t>V </a:t>
            </a:r>
            <a:r>
              <a:rPr lang="en-IN" dirty="0"/>
              <a:t>{</a:t>
            </a:r>
            <a:r>
              <a:rPr lang="en-IN" dirty="0" err="1"/>
              <a:t>d</a:t>
            </a:r>
            <a:r>
              <a:rPr lang="en-IN" i="1" dirty="0" err="1"/>
              <a:t>Q</a:t>
            </a:r>
            <a:r>
              <a:rPr lang="en-IN" dirty="0"/>
              <a:t>/d</a:t>
            </a:r>
            <a:r>
              <a:rPr lang="el-GR" dirty="0"/>
              <a:t>θ - γ / (γ-1) </a:t>
            </a:r>
            <a:r>
              <a:rPr lang="en-IN" i="1" dirty="0"/>
              <a:t>P </a:t>
            </a:r>
            <a:r>
              <a:rPr lang="en-IN" dirty="0" err="1"/>
              <a:t>d</a:t>
            </a:r>
            <a:r>
              <a:rPr lang="en-IN" i="1" dirty="0" err="1"/>
              <a:t>V</a:t>
            </a:r>
            <a:r>
              <a:rPr lang="en-IN" dirty="0"/>
              <a:t>/d</a:t>
            </a:r>
            <a:r>
              <a:rPr lang="el-GR" dirty="0" smtClean="0"/>
              <a:t>θ</a:t>
            </a:r>
            <a:r>
              <a:rPr lang="en-US" dirty="0" smtClean="0"/>
              <a:t> </a:t>
            </a:r>
            <a:r>
              <a:rPr lang="el-GR" dirty="0" smtClean="0"/>
              <a:t>+</a:t>
            </a:r>
            <a:r>
              <a:rPr lang="en-US" dirty="0" smtClean="0"/>
              <a:t> </a:t>
            </a:r>
            <a:r>
              <a:rPr lang="da-DK" dirty="0" smtClean="0"/>
              <a:t>d</a:t>
            </a:r>
            <a:r>
              <a:rPr lang="da-DK" i="1" dirty="0" smtClean="0"/>
              <a:t>mi</a:t>
            </a:r>
            <a:r>
              <a:rPr lang="da-DK" dirty="0" smtClean="0"/>
              <a:t>/d</a:t>
            </a:r>
            <a:r>
              <a:rPr lang="da-DK" i="1" dirty="0" smtClean="0"/>
              <a:t>t                                hi </a:t>
            </a:r>
            <a:r>
              <a:rPr lang="da-DK" dirty="0"/>
              <a:t>- d</a:t>
            </a:r>
            <a:r>
              <a:rPr lang="da-DK" i="1" dirty="0"/>
              <a:t>me</a:t>
            </a:r>
            <a:r>
              <a:rPr lang="da-DK" dirty="0"/>
              <a:t>/d</a:t>
            </a:r>
            <a:r>
              <a:rPr lang="da-DK" i="1" dirty="0"/>
              <a:t>t he</a:t>
            </a:r>
            <a:r>
              <a:rPr lang="da-DK" dirty="0"/>
              <a:t>} 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4049086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112568" cy="409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5646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164&quot;&gt;&lt;/object&gt;&lt;object type=&quot;2&quot; unique_id=&quot;10165&quot;&gt;&lt;object type=&quot;3&quot; unique_id=&quot;10166&quot;&gt;&lt;property id=&quot;20148&quot; value=&quot;5&quot;/&gt;&lt;property id=&quot;20300&quot; value=&quot;Slide 1 - &amp;quot;QUASI-ISOTHERMAL EXPANSION ENGINE FOR CRYOGENIC AUTOMOTIVE PROPULSION&amp;quot;&quot;/&gt;&lt;property id=&quot;20307&quot; value=&quot;256&quot;/&gt;&lt;/object&gt;&lt;object type=&quot;3&quot; unique_id=&quot;10167&quot;&gt;&lt;property id=&quot;20148&quot; value=&quot;5&quot;/&gt;&lt;property id=&quot;20300&quot; value=&quot;Slide 2 - &amp;quot;CONTENTS&amp;quot;&quot;/&gt;&lt;property id=&quot;20307&quot; value=&quot;257&quot;/&gt;&lt;/object&gt;&lt;object type=&quot;3&quot; unique_id=&quot;10168&quot;&gt;&lt;property id=&quot;20148&quot; value=&quot;5&quot;/&gt;&lt;property id=&quot;20300&quot; value=&quot;Slide 3 - &amp;quot;INTRODUCTION&amp;quot;&quot;/&gt;&lt;property id=&quot;20307&quot; value=&quot;258&quot;/&gt;&lt;/object&gt;&lt;object type=&quot;3&quot; unique_id=&quot;10169&quot;&gt;&lt;property id=&quot;20148&quot; value=&quot;5&quot;/&gt;&lt;property id=&quot;20300&quot; value=&quot;Slide 4 - &amp;quot;CRYOGENIC POWER CYCLE&amp;quot;&quot;/&gt;&lt;property id=&quot;20307&quot; value=&quot;259&quot;/&gt;&lt;/object&gt;&lt;object type=&quot;3&quot; unique_id=&quot;10170&quot;&gt;&lt;property id=&quot;20148&quot; value=&quot;5&quot;/&gt;&lt;property id=&quot;20300&quot; value=&quot;Slide 5&quot;/&gt;&lt;property id=&quot;20307&quot; value=&quot;260&quot;/&gt;&lt;/object&gt;&lt;object type=&quot;3&quot; unique_id=&quot;10171&quot;&gt;&lt;property id=&quot;20148&quot; value=&quot;5&quot;/&gt;&lt;property id=&quot;20300&quot; value=&quot;Slide 6 - &amp;quot;WARMANT CIRCULATION&amp;quot;&quot;/&gt;&lt;property id=&quot;20307&quot; value=&quot;265&quot;/&gt;&lt;/object&gt;&lt;object type=&quot;3&quot; unique_id=&quot;10172&quot;&gt;&lt;property id=&quot;20148&quot; value=&quot;5&quot;/&gt;&lt;property id=&quot;20300&quot; value=&quot;Slide 7 - &amp;quot;THEORETICAL ANALYSIS OF EXPANDER &amp;quot;&quot;/&gt;&lt;property id=&quot;20307&quot; value=&quot;261&quot;/&gt;&lt;/object&gt;&lt;object type=&quot;3&quot; unique_id=&quot;10173&quot;&gt;&lt;property id=&quot;20148&quot; value=&quot;5&quot;/&gt;&lt;property id=&quot;20300&quot; value=&quot;Slide 8 - &amp;quot;RECIPROCATING ENGINE MODEL&amp;quot;&quot;/&gt;&lt;property id=&quot;20307&quot; value=&quot;262&quot;/&gt;&lt;/object&gt;&lt;object type=&quot;3&quot; unique_id=&quot;10174&quot;&gt;&lt;property id=&quot;20148&quot; value=&quot;5&quot;/&gt;&lt;property id=&quot;20300&quot; value=&quot;Slide 9&quot;/&gt;&lt;property id=&quot;20307&quot; value=&quot;266&quot;/&gt;&lt;/object&gt;&lt;object type=&quot;3&quot; unique_id=&quot;10175&quot;&gt;&lt;property id=&quot;20148&quot; value=&quot;5&quot;/&gt;&lt;property id=&quot;20300&quot; value=&quot;Slide 10 - &amp;quot;PISTON CYLINDER HEAT TRANSFER&amp;quot;&quot;/&gt;&lt;property id=&quot;20307&quot; value=&quot;267&quot;/&gt;&lt;/object&gt;&lt;object type=&quot;3&quot; unique_id=&quot;10176&quot;&gt;&lt;property id=&quot;20148&quot; value=&quot;5&quot;/&gt;&lt;property id=&quot;20300&quot; value=&quot;Slide 11 - &amp;quot;PISTON RING FRICTION&amp;quot;&quot;/&gt;&lt;property id=&quot;20307&quot; value=&quot;268&quot;/&gt;&lt;/object&gt;&lt;object type=&quot;3&quot; unique_id=&quot;10177&quot;&gt;&lt;property id=&quot;20148&quot; value=&quot;5&quot;/&gt;&lt;property id=&quot;20300&quot; value=&quot;Slide 12 - &amp;quot;WARMANT CIRCULATION SYSTEM&amp;quot;&quot;/&gt;&lt;property id=&quot;20307&quot; value=&quot;269&quot;/&gt;&lt;/object&gt;&lt;object type=&quot;3&quot; unique_id=&quot;10178&quot;&gt;&lt;property id=&quot;20148&quot; value=&quot;5&quot;/&gt;&lt;property id=&quot;20300&quot; value=&quot;Slide 13 - &amp;quot;ANALYTICAL PROCEDURE&amp;quot;&quot;/&gt;&lt;property id=&quot;20307&quot; value=&quot;273&quot;/&gt;&lt;/object&gt;&lt;object type=&quot;3&quot; unique_id=&quot;10179&quot;&gt;&lt;property id=&quot;20148&quot; value=&quot;5&quot;/&gt;&lt;property id=&quot;20300&quot; value=&quot;Slide 14&quot;/&gt;&lt;property id=&quot;20307&quot; value=&quot;274&quot;/&gt;&lt;/object&gt;&lt;object type=&quot;3&quot; unique_id=&quot;10180&quot;&gt;&lt;property id=&quot;20148&quot; value=&quot;5&quot;/&gt;&lt;property id=&quot;20300&quot; value=&quot;Slide 15 - &amp;quot;CONCLUSION&amp;quot;&quot;/&gt;&lt;property id=&quot;20307&quot; value=&quot;270&quot;/&gt;&lt;/object&gt;&lt;object type=&quot;3&quot; unique_id=&quot;10181&quot;&gt;&lt;property id=&quot;20148&quot; value=&quot;5&quot;/&gt;&lt;property id=&quot;20300&quot; value=&quot;Slide 16 - &amp;quot;REFERENCES&amp;quot;&quot;/&gt;&lt;property id=&quot;20307&quot; value=&quot;271&quot;/&gt;&lt;/object&gt;&lt;object type=&quot;3&quot; unique_id=&quot;10182&quot;&gt;&lt;property id=&quot;20148&quot; value=&quot;5&quot;/&gt;&lt;property id=&quot;20300&quot; value=&quot;Slide 17 - &amp;quot;THANK YOU&amp;quot;&quot;/&gt;&lt;property id=&quot;20307&quot; value=&quot;27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547</TotalTime>
  <Words>777</Words>
  <Application>Microsoft Office PowerPoint</Application>
  <PresentationFormat>On-screen Show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Summer</vt:lpstr>
      <vt:lpstr>QUASI-ISOTHERMAL EXPANSION ENGINE FOR CRYOGENIC AUTOMOTIVE PROPULSION</vt:lpstr>
      <vt:lpstr>CONTENTS</vt:lpstr>
      <vt:lpstr>INTRODUCTION</vt:lpstr>
      <vt:lpstr>CRYOGENIC POWER CYCLE</vt:lpstr>
      <vt:lpstr>Slide 5</vt:lpstr>
      <vt:lpstr>WARMANT CIRCULATION</vt:lpstr>
      <vt:lpstr>THEORETICAL ANALYSIS OF EXPANDER </vt:lpstr>
      <vt:lpstr>RECIPROCATING ENGINE MODEL</vt:lpstr>
      <vt:lpstr>Slide 9</vt:lpstr>
      <vt:lpstr>PISTON CYLINDER HEAT TRANSFER</vt:lpstr>
      <vt:lpstr>PISTON RING FRICTION</vt:lpstr>
      <vt:lpstr>WARMANT CIRCULATION SYSTEM</vt:lpstr>
      <vt:lpstr>ANALYTICAL PROCEDURE</vt:lpstr>
      <vt:lpstr>Slide 14</vt:lpstr>
      <vt:lpstr>CONCLUSION</vt:lpstr>
      <vt:lpstr>REFERENCES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Engineering Project</dc:title>
  <dc:creator>Mechanical Engineering Project</dc:creator>
  <cp:lastModifiedBy>Brigade</cp:lastModifiedBy>
  <dcterms:created xsi:type="dcterms:W3CDTF">2010-11-07T09:42:11Z</dcterms:created>
  <dcterms:modified xsi:type="dcterms:W3CDTF">2011-08-09T05:05:37Z</dcterms:modified>
</cp:coreProperties>
</file>